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520" r:id="rId2"/>
    <p:sldId id="539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00"/>
    <a:srgbClr val="003300"/>
    <a:srgbClr val="FF0000"/>
    <a:srgbClr val="009900"/>
    <a:srgbClr val="CC00FF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6" autoAdjust="0"/>
    <p:restoredTop sz="92933" autoAdjust="0"/>
  </p:normalViewPr>
  <p:slideViewPr>
    <p:cSldViewPr>
      <p:cViewPr varScale="1">
        <p:scale>
          <a:sx n="64" d="100"/>
          <a:sy n="64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0446FF-6BC8-4833-A387-C1849EB4BCBC}" type="datetimeFigureOut">
              <a:rPr lang="ru-RU"/>
              <a:pPr>
                <a:defRPr/>
              </a:pPr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138B82-AF2B-468A-B324-9E65C429A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61666B-D07D-4372-83D3-312F4BFC2E86}" type="datetimeFigureOut">
              <a:rPr lang="ru-RU"/>
              <a:pPr>
                <a:defRPr/>
              </a:pPr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692B3C-8E16-4DAC-9558-08CE9612A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3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528F5-26ED-43EE-B894-0F1EBD652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14DF4-0067-4183-93A7-1DAB6EF36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B1B-85A9-4A93-9D18-3D0F91408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ED935-B1B1-42B1-90A5-01D577036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525FA-DC8D-486E-ACDA-90C2F98758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C9F44-B4A7-47D5-A3BA-19B4CF58C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D5C88-52B3-41B1-BE4F-F9B27D7E46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C02F-4D93-4A78-8185-5B8F79A6F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1D03-FC6B-4F0D-BA58-BD0AA699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EB3F-95A8-47C4-AC76-35BA0B259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42FA0-00EA-4118-BFC7-F223AE4ED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2453AAE-7CA6-482D-BA98-6B483C852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ки\ШВЕЦИЯ. 2008\ШВЕЦИЯ 2. 2008\P706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7786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ОТКОРМ МОЛОДНЯКА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КРУПНОГО РОГАТОГО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85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0" y="115888"/>
            <a:ext cx="885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19150" y="93663"/>
            <a:ext cx="761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Рационы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откорма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взрослого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крупного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рогатого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скота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кг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2000" b="1" dirty="0">
              <a:solidFill>
                <a:srgbClr val="CC3300"/>
              </a:solidFill>
            </a:endParaRPr>
          </a:p>
        </p:txBody>
      </p:sp>
      <p:graphicFrame>
        <p:nvGraphicFramePr>
          <p:cNvPr id="311508" name="Group 212"/>
          <p:cNvGraphicFramePr>
            <a:graphicFrameLocks noGrp="1"/>
          </p:cNvGraphicFramePr>
          <p:nvPr/>
        </p:nvGraphicFramePr>
        <p:xfrm>
          <a:off x="360363" y="966788"/>
          <a:ext cx="8459787" cy="5702299"/>
        </p:xfrm>
        <a:graphic>
          <a:graphicData uri="http://schemas.openxmlformats.org/drawingml/2006/table">
            <a:tbl>
              <a:tblPr/>
              <a:tblGrid>
                <a:gridCol w="3436937"/>
                <a:gridCol w="2544763"/>
                <a:gridCol w="2478087"/>
              </a:tblGrid>
              <a:tr h="426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откорма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корнеплодный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бардяной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Сено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злаково-бобовое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Солома яровая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Свекла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Барда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Дерть злаковых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2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питательности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грубые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корма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сочные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корма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концентраты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0"/>
            <a:ext cx="885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827088" y="1858963"/>
            <a:ext cx="70580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траве(нагул)</a:t>
            </a:r>
          </a:p>
          <a:p>
            <a:pPr>
              <a:defRPr/>
            </a:pPr>
            <a:r>
              <a:rPr lang="ru-RU" b="1" dirty="0">
                <a:solidFill>
                  <a:schemeClr val="accent2"/>
                </a:solidFill>
              </a:rPr>
              <a:t>   </a:t>
            </a:r>
          </a:p>
          <a:p>
            <a:pPr>
              <a:defRPr/>
            </a:pPr>
            <a:r>
              <a:rPr lang="ru-RU" b="1" dirty="0">
                <a:solidFill>
                  <a:schemeClr val="accent2"/>
                </a:solidFill>
              </a:rPr>
              <a:t>    </a:t>
            </a:r>
            <a:r>
              <a:rPr lang="ru-RU" b="1" dirty="0">
                <a:solidFill>
                  <a:srgbClr val="000099"/>
                </a:solidFill>
              </a:rPr>
              <a:t>Трава  </a:t>
            </a:r>
            <a:r>
              <a:rPr lang="ru-RU" b="1" dirty="0">
                <a:solidFill>
                  <a:schemeClr val="accent2"/>
                </a:solidFill>
              </a:rPr>
              <a:t>               - </a:t>
            </a:r>
            <a:r>
              <a:rPr lang="ru-RU" b="1" dirty="0">
                <a:solidFill>
                  <a:srgbClr val="FF0000"/>
                </a:solidFill>
              </a:rPr>
              <a:t> 70-80</a:t>
            </a:r>
            <a:r>
              <a:rPr lang="ru-RU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b="1" dirty="0">
                <a:solidFill>
                  <a:schemeClr val="accent2"/>
                </a:solidFill>
              </a:rPr>
              <a:t>    </a:t>
            </a:r>
            <a:r>
              <a:rPr lang="ru-RU" b="1" dirty="0">
                <a:solidFill>
                  <a:srgbClr val="000099"/>
                </a:solidFill>
              </a:rPr>
              <a:t>Концентраты    -</a:t>
            </a:r>
            <a:r>
              <a:rPr lang="ru-RU" b="1" dirty="0">
                <a:solidFill>
                  <a:schemeClr val="accent2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30-20 </a:t>
            </a:r>
            <a:r>
              <a:rPr lang="ru-RU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0" y="115888"/>
            <a:ext cx="885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ВЛИЯНИЕ ТРАВОСМЕСЕЙ НА 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ПРИРОСТЫ ЖИВОЙ МАССЫ 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МОЛОДНЯКА КРУПНОГО РОГАТОГО СКОТА</a:t>
            </a:r>
            <a:endParaRPr lang="en-US" sz="1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1800" b="1" dirty="0">
              <a:solidFill>
                <a:srgbClr val="CC3300"/>
              </a:solidFill>
            </a:endParaRPr>
          </a:p>
        </p:txBody>
      </p:sp>
      <p:graphicFrame>
        <p:nvGraphicFramePr>
          <p:cNvPr id="312522" name="Group 202"/>
          <p:cNvGraphicFramePr>
            <a:graphicFrameLocks noGrp="1"/>
          </p:cNvGraphicFramePr>
          <p:nvPr/>
        </p:nvGraphicFramePr>
        <p:xfrm>
          <a:off x="71438" y="1628775"/>
          <a:ext cx="8999538" cy="5040313"/>
        </p:xfrm>
        <a:graphic>
          <a:graphicData uri="http://schemas.openxmlformats.org/drawingml/2006/table">
            <a:tbl>
              <a:tblPr/>
              <a:tblGrid>
                <a:gridCol w="4251325"/>
                <a:gridCol w="1555750"/>
                <a:gridCol w="1555750"/>
                <a:gridCol w="1636713"/>
              </a:tblGrid>
              <a:tr h="996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Суточный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рост живой массы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/г/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КОНЕЦ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Многолетние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злаковые+эспарцет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10VІ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Эспарцет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Суданка+чина+донник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VІІ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VІІ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сплош.посева+донник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VІІ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VІІІ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93" name="Rectangle 199"/>
          <p:cNvSpPr>
            <a:spLocks noChangeArrowheads="1"/>
          </p:cNvSpPr>
          <p:nvPr/>
        </p:nvSpPr>
        <p:spPr bwMode="auto">
          <a:xfrm>
            <a:off x="0" y="549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85813" y="357188"/>
            <a:ext cx="7596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ОТКОРМ КРУПНОГО РОГАТОГО </a:t>
            </a:r>
            <a:r>
              <a:rPr lang="ru-RU" sz="2800" b="1" dirty="0">
                <a:solidFill>
                  <a:srgbClr val="800000"/>
                </a:solidFill>
              </a:rPr>
              <a:t>СКОТА</a:t>
            </a:r>
          </a:p>
        </p:txBody>
      </p:sp>
      <p:sp>
        <p:nvSpPr>
          <p:cNvPr id="21507" name="Rectangle 85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14313" y="1928813"/>
            <a:ext cx="87868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ru-RU" sz="2800" b="1">
                <a:solidFill>
                  <a:srgbClr val="800000"/>
                </a:solidFill>
              </a:rPr>
              <a:t>ОТКОРМ –</a:t>
            </a:r>
            <a:r>
              <a:rPr lang="ru-RU" sz="2800" b="1">
                <a:solidFill>
                  <a:srgbClr val="CC3300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обильное кормление с учетом всех факторов полноценного питания, направленное на наибольшее отложение в теле растущих животных структурных и резервных веществ (белок, жир, витамины)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107950" y="0"/>
            <a:ext cx="8893175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Молодняку К.Р.С. на откорме на 100 кг живой массы требуется: 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  <a:r>
              <a:rPr lang="ru-RU" sz="2800" b="1" dirty="0">
                <a:solidFill>
                  <a:srgbClr val="FF0000"/>
                </a:solidFill>
              </a:rPr>
              <a:t>СВ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(кг)                     </a:t>
            </a:r>
            <a:r>
              <a:rPr lang="ru-RU" sz="2800" b="1" dirty="0">
                <a:solidFill>
                  <a:srgbClr val="FF0000"/>
                </a:solidFill>
              </a:rPr>
              <a:t>ОЭ(МДж)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года –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800" b="1" dirty="0">
                <a:solidFill>
                  <a:srgbClr val="FF0000"/>
                </a:solidFill>
              </a:rPr>
              <a:t>2,8 – 2,3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lang="ru-RU" sz="2800" b="1" dirty="0">
                <a:solidFill>
                  <a:srgbClr val="FF0000"/>
                </a:solidFill>
              </a:rPr>
              <a:t>20 - 26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rgbClr val="FF0000"/>
                </a:solidFill>
              </a:rPr>
              <a:t> ст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года -     </a:t>
            </a:r>
            <a:r>
              <a:rPr lang="ru-RU" sz="2800" b="1" dirty="0">
                <a:solidFill>
                  <a:srgbClr val="FF0000"/>
                </a:solidFill>
              </a:rPr>
              <a:t>2,2 -1,9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  <a:r>
              <a:rPr lang="ru-RU" sz="2800" b="1" dirty="0">
                <a:solidFill>
                  <a:srgbClr val="FF0000"/>
                </a:solidFill>
              </a:rPr>
              <a:t>17 – 21</a:t>
            </a:r>
          </a:p>
          <a:p>
            <a:pPr marL="457200" indent="-457200"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ru-RU" sz="2800" b="1" dirty="0">
                <a:solidFill>
                  <a:srgbClr val="000099"/>
                </a:solidFill>
              </a:rPr>
              <a:t>На 1 ЭКЕ: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rgbClr val="000099"/>
                </a:solidFill>
              </a:rPr>
              <a:t>    ПП – до 1 года   </a:t>
            </a:r>
            <a:r>
              <a:rPr lang="ru-RU" sz="2800" b="1" dirty="0">
                <a:solidFill>
                  <a:schemeClr val="accent2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150-120</a:t>
            </a:r>
            <a:r>
              <a:rPr lang="ru-RU" sz="2800" b="1" dirty="0">
                <a:solidFill>
                  <a:schemeClr val="accent2"/>
                </a:solidFill>
              </a:rPr>
              <a:t> г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</a:t>
            </a:r>
            <a:r>
              <a:rPr lang="ru-RU" sz="2800" b="1" dirty="0">
                <a:solidFill>
                  <a:srgbClr val="000099"/>
                </a:solidFill>
              </a:rPr>
              <a:t>ст.   года   – </a:t>
            </a:r>
            <a:r>
              <a:rPr lang="ru-RU" sz="2800" b="1" dirty="0">
                <a:solidFill>
                  <a:srgbClr val="FF0000"/>
                </a:solidFill>
              </a:rPr>
              <a:t>110 – 105</a:t>
            </a:r>
            <a:r>
              <a:rPr lang="ru-RU" sz="2800" b="1" dirty="0">
                <a:solidFill>
                  <a:schemeClr val="accent2"/>
                </a:solidFill>
              </a:rPr>
              <a:t> г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</a:t>
            </a:r>
            <a:r>
              <a:rPr lang="ru-RU" sz="2800" b="1" dirty="0" err="1">
                <a:solidFill>
                  <a:srgbClr val="000099"/>
                </a:solidFill>
              </a:rPr>
              <a:t>Са</a:t>
            </a:r>
            <a:r>
              <a:rPr lang="ru-RU" sz="2800" b="1" dirty="0">
                <a:solidFill>
                  <a:srgbClr val="000099"/>
                </a:solidFill>
              </a:rPr>
              <a:t>  </a:t>
            </a:r>
            <a:r>
              <a:rPr lang="ru-RU" sz="2800" b="1" dirty="0">
                <a:solidFill>
                  <a:schemeClr val="accent2"/>
                </a:solidFill>
              </a:rPr>
              <a:t>                     -  </a:t>
            </a:r>
            <a:r>
              <a:rPr lang="ru-RU" sz="2800" b="1" dirty="0">
                <a:solidFill>
                  <a:srgbClr val="FF0000"/>
                </a:solidFill>
              </a:rPr>
              <a:t>8 –  7,5</a:t>
            </a:r>
            <a:r>
              <a:rPr lang="ru-RU" sz="2800" b="1" dirty="0">
                <a:solidFill>
                  <a:schemeClr val="accent2"/>
                </a:solidFill>
              </a:rPr>
              <a:t>   </a:t>
            </a:r>
            <a:r>
              <a:rPr lang="ru-RU" sz="2800" b="1" dirty="0">
                <a:solidFill>
                  <a:srgbClr val="000099"/>
                </a:solidFill>
              </a:rPr>
              <a:t>г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</a:t>
            </a:r>
            <a:r>
              <a:rPr lang="ru-RU" sz="2800" b="1" dirty="0">
                <a:solidFill>
                  <a:srgbClr val="000099"/>
                </a:solidFill>
              </a:rPr>
              <a:t>Р  </a:t>
            </a:r>
            <a:r>
              <a:rPr lang="ru-RU" sz="2800" b="1" dirty="0">
                <a:solidFill>
                  <a:schemeClr val="accent2"/>
                </a:solidFill>
              </a:rPr>
              <a:t>                        – </a:t>
            </a:r>
            <a:r>
              <a:rPr lang="ru-RU" sz="2800" b="1" dirty="0">
                <a:solidFill>
                  <a:srgbClr val="FF0000"/>
                </a:solidFill>
              </a:rPr>
              <a:t>5 – 4</a:t>
            </a:r>
            <a:r>
              <a:rPr lang="ru-RU" sz="2800" b="1" dirty="0">
                <a:solidFill>
                  <a:schemeClr val="accent2"/>
                </a:solidFill>
              </a:rPr>
              <a:t>  </a:t>
            </a:r>
            <a:r>
              <a:rPr lang="ru-RU" sz="2800" b="1" dirty="0">
                <a:solidFill>
                  <a:srgbClr val="000099"/>
                </a:solidFill>
              </a:rPr>
              <a:t>г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rgbClr val="000099"/>
                </a:solidFill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</a:rPr>
              <a:t>NaCl</a:t>
            </a:r>
            <a:r>
              <a:rPr lang="ru-RU" sz="2800" b="1" dirty="0">
                <a:solidFill>
                  <a:srgbClr val="000099"/>
                </a:solidFill>
              </a:rPr>
              <a:t>                    </a:t>
            </a:r>
            <a:r>
              <a:rPr lang="ru-RU" sz="2800" b="1" dirty="0">
                <a:solidFill>
                  <a:schemeClr val="accent2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5 – 6</a:t>
            </a:r>
            <a:r>
              <a:rPr lang="ru-RU" sz="2800" b="1" dirty="0">
                <a:solidFill>
                  <a:schemeClr val="accent2"/>
                </a:solidFill>
              </a:rPr>
              <a:t>  </a:t>
            </a:r>
            <a:r>
              <a:rPr lang="ru-RU" sz="2800" b="1" dirty="0">
                <a:solidFill>
                  <a:srgbClr val="000099"/>
                </a:solidFill>
              </a:rPr>
              <a:t>г</a:t>
            </a:r>
          </a:p>
          <a:p>
            <a:pPr marL="457200" indent="-45720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</a:t>
            </a:r>
            <a:r>
              <a:rPr lang="ru-RU" sz="2800" b="1" dirty="0">
                <a:solidFill>
                  <a:srgbClr val="000099"/>
                </a:solidFill>
              </a:rPr>
              <a:t>Кар </a:t>
            </a:r>
            <a:r>
              <a:rPr lang="ru-RU" sz="2800" b="1" dirty="0">
                <a:solidFill>
                  <a:schemeClr val="accent2"/>
                </a:solidFill>
              </a:rPr>
              <a:t>                     -  </a:t>
            </a:r>
            <a:r>
              <a:rPr lang="ru-RU" sz="2800" b="1" dirty="0">
                <a:solidFill>
                  <a:srgbClr val="FF0000"/>
                </a:solidFill>
              </a:rPr>
              <a:t>20 – 30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мг</a:t>
            </a:r>
          </a:p>
          <a:p>
            <a:pPr marL="457200" indent="-457200">
              <a:defRPr/>
            </a:pPr>
            <a:endParaRPr lang="ru-RU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endParaRPr lang="ru-RU" b="1" dirty="0">
              <a:solidFill>
                <a:schemeClr val="accent2"/>
              </a:solidFill>
            </a:endParaRPr>
          </a:p>
          <a:p>
            <a:pPr marL="457200" indent="-457200">
              <a:buClr>
                <a:srgbClr val="FF3300"/>
              </a:buClr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179388" y="1289050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95288" y="403225"/>
            <a:ext cx="84963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На </a:t>
            </a:r>
            <a:r>
              <a:rPr lang="ru-RU" sz="2800" b="1" dirty="0">
                <a:solidFill>
                  <a:srgbClr val="CC3300"/>
                </a:solidFill>
              </a:rPr>
              <a:t>зимний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период</a:t>
            </a: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- грубые корма                        до </a:t>
            </a:r>
            <a:r>
              <a:rPr lang="ru-RU" sz="2800" b="1" dirty="0">
                <a:solidFill>
                  <a:srgbClr val="FF0000"/>
                </a:solidFill>
              </a:rPr>
              <a:t>25 </a:t>
            </a:r>
            <a:r>
              <a:rPr lang="ru-RU" sz="2800" b="1" dirty="0">
                <a:solidFill>
                  <a:schemeClr val="accent2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35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buFontTx/>
              <a:buChar char="-"/>
              <a:defRPr/>
            </a:pPr>
            <a:r>
              <a:rPr lang="ru-RU" sz="2800" b="1" dirty="0">
                <a:solidFill>
                  <a:srgbClr val="000099"/>
                </a:solidFill>
              </a:rPr>
              <a:t>сочные                                     до </a:t>
            </a:r>
            <a:r>
              <a:rPr lang="ru-RU" sz="2800" b="1" dirty="0">
                <a:solidFill>
                  <a:srgbClr val="FF0000"/>
                </a:solidFill>
              </a:rPr>
              <a:t>35 - 45 </a:t>
            </a:r>
            <a:r>
              <a:rPr lang="ru-RU" sz="2800" b="1" dirty="0">
                <a:solidFill>
                  <a:schemeClr val="accent2"/>
                </a:solidFill>
              </a:rPr>
              <a:t>%   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- </a:t>
            </a:r>
            <a:r>
              <a:rPr lang="ru-RU" sz="2800" b="1" dirty="0">
                <a:solidFill>
                  <a:srgbClr val="000099"/>
                </a:solidFill>
              </a:rPr>
              <a:t>концентрированные           до </a:t>
            </a:r>
            <a:r>
              <a:rPr lang="ru-RU" sz="2800" b="1" dirty="0">
                <a:solidFill>
                  <a:srgbClr val="FF0000"/>
                </a:solidFill>
              </a:rPr>
              <a:t>30 – 40 </a:t>
            </a:r>
            <a:r>
              <a:rPr lang="ru-RU" sz="2800" b="1" dirty="0">
                <a:solidFill>
                  <a:schemeClr val="accent2"/>
                </a:solidFill>
              </a:rPr>
              <a:t>%.</a:t>
            </a:r>
          </a:p>
          <a:p>
            <a:pPr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При откорме следует максимально использовать </a:t>
            </a:r>
            <a:r>
              <a:rPr lang="ru-RU" sz="2800" b="1" dirty="0">
                <a:solidFill>
                  <a:srgbClr val="FF0000"/>
                </a:solidFill>
              </a:rPr>
              <a:t>дешевые </a:t>
            </a:r>
            <a:r>
              <a:rPr lang="ru-RU" sz="2800" b="1" dirty="0">
                <a:solidFill>
                  <a:srgbClr val="000099"/>
                </a:solidFill>
              </a:rPr>
              <a:t>местные корма.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Типы откорма</a:t>
            </a:r>
            <a:r>
              <a:rPr lang="ru-RU" sz="2800" b="1" dirty="0">
                <a:solidFill>
                  <a:schemeClr val="accent2"/>
                </a:solidFill>
              </a:rPr>
              <a:t>: </a:t>
            </a:r>
            <a:r>
              <a:rPr lang="ru-RU" sz="2800" b="1" dirty="0">
                <a:solidFill>
                  <a:srgbClr val="000099"/>
                </a:solidFill>
              </a:rPr>
              <a:t>силосный (сенажный), </a:t>
            </a:r>
            <a:r>
              <a:rPr lang="ru-RU" sz="2800" b="1" dirty="0" err="1">
                <a:solidFill>
                  <a:srgbClr val="000099"/>
                </a:solidFill>
              </a:rPr>
              <a:t>жомовый</a:t>
            </a:r>
            <a:r>
              <a:rPr lang="ru-RU" sz="2800" b="1" dirty="0">
                <a:solidFill>
                  <a:srgbClr val="000099"/>
                </a:solidFill>
              </a:rPr>
              <a:t>, откорм на мезге, на барде, комбинированный, зеленых кормах, на полнорационных смесях.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</a:t>
            </a:r>
          </a:p>
          <a:p>
            <a:pPr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179388" y="371475"/>
            <a:ext cx="882015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  НА  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СИЛОСЕ</a:t>
            </a:r>
          </a:p>
          <a:p>
            <a:pPr>
              <a:defRPr/>
            </a:pPr>
            <a:endParaRPr 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Силос     </a:t>
            </a:r>
            <a:r>
              <a:rPr lang="ru-RU" sz="2800" b="1" dirty="0">
                <a:solidFill>
                  <a:schemeClr val="accent2"/>
                </a:solidFill>
              </a:rPr>
              <a:t>               – </a:t>
            </a:r>
            <a:r>
              <a:rPr lang="ru-RU" sz="2800" b="1" dirty="0">
                <a:solidFill>
                  <a:srgbClr val="FF0000"/>
                </a:solidFill>
              </a:rPr>
              <a:t>45 – 50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Корнеплоды, патока    </a:t>
            </a:r>
            <a:r>
              <a:rPr lang="ru-RU" sz="2800" b="1" dirty="0">
                <a:solidFill>
                  <a:schemeClr val="accent2"/>
                </a:solidFill>
              </a:rPr>
              <a:t>– </a:t>
            </a:r>
            <a:r>
              <a:rPr lang="ru-RU" sz="2800" b="1" dirty="0">
                <a:solidFill>
                  <a:srgbClr val="FF0000"/>
                </a:solidFill>
              </a:rPr>
              <a:t>5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Грубые корма       </a:t>
            </a:r>
            <a:r>
              <a:rPr lang="ru-RU" sz="2800" b="1" dirty="0">
                <a:solidFill>
                  <a:schemeClr val="accent2"/>
                </a:solidFill>
              </a:rPr>
              <a:t>-  </a:t>
            </a:r>
            <a:r>
              <a:rPr lang="ru-RU" sz="2800" b="1" dirty="0">
                <a:solidFill>
                  <a:srgbClr val="FF0000"/>
                </a:solidFill>
              </a:rPr>
              <a:t>5 –  15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Концентраты </a:t>
            </a:r>
            <a:r>
              <a:rPr lang="ru-RU" sz="2800" b="1" dirty="0">
                <a:solidFill>
                  <a:schemeClr val="accent2"/>
                </a:solidFill>
              </a:rPr>
              <a:t>       – </a:t>
            </a:r>
            <a:r>
              <a:rPr lang="ru-RU" sz="2800" b="1" dirty="0">
                <a:solidFill>
                  <a:srgbClr val="FF0000"/>
                </a:solidFill>
              </a:rPr>
              <a:t>20 – 35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  НА  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СЕНАЖЕ</a:t>
            </a:r>
          </a:p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Сенаж  </a:t>
            </a:r>
            <a:r>
              <a:rPr lang="ru-RU" sz="2800" b="1" dirty="0">
                <a:solidFill>
                  <a:schemeClr val="accent2"/>
                </a:solidFill>
              </a:rPr>
              <a:t>               – </a:t>
            </a:r>
            <a:r>
              <a:rPr lang="ru-RU" sz="2800" b="1" dirty="0">
                <a:solidFill>
                  <a:srgbClr val="FF0000"/>
                </a:solidFill>
              </a:rPr>
              <a:t> 60 - 70</a:t>
            </a:r>
            <a:r>
              <a:rPr lang="ru-RU" sz="2800" b="1" dirty="0">
                <a:solidFill>
                  <a:schemeClr val="accent2"/>
                </a:solidFill>
              </a:rPr>
              <a:t> % </a:t>
            </a: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Концентраты</a:t>
            </a:r>
            <a:r>
              <a:rPr lang="ru-RU" sz="2800" b="1" dirty="0">
                <a:solidFill>
                  <a:schemeClr val="accent2"/>
                </a:solidFill>
              </a:rPr>
              <a:t>    – </a:t>
            </a:r>
            <a:r>
              <a:rPr lang="ru-RU" sz="2800" b="1" dirty="0">
                <a:solidFill>
                  <a:srgbClr val="FF0000"/>
                </a:solidFill>
              </a:rPr>
              <a:t>40 - 30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115888"/>
            <a:ext cx="88582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 на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жоме</a:t>
            </a:r>
          </a:p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r>
              <a:rPr lang="ru-RU" sz="2800" b="1" dirty="0">
                <a:solidFill>
                  <a:srgbClr val="000099"/>
                </a:solidFill>
              </a:rPr>
              <a:t>Жом  </a:t>
            </a:r>
            <a:r>
              <a:rPr lang="ru-RU" sz="2800" b="1" dirty="0">
                <a:solidFill>
                  <a:schemeClr val="accent2"/>
                </a:solidFill>
              </a:rPr>
              <a:t>                  -  </a:t>
            </a:r>
            <a:r>
              <a:rPr lang="ru-RU" sz="2800" b="1" dirty="0">
                <a:solidFill>
                  <a:srgbClr val="FF0000"/>
                </a:solidFill>
              </a:rPr>
              <a:t>55 – 65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Грубые корма   </a:t>
            </a:r>
            <a:r>
              <a:rPr lang="ru-RU" sz="2800" b="1" dirty="0">
                <a:solidFill>
                  <a:schemeClr val="accent2"/>
                </a:solidFill>
              </a:rPr>
              <a:t>-    </a:t>
            </a:r>
            <a:r>
              <a:rPr lang="ru-RU" sz="2800" b="1" dirty="0">
                <a:solidFill>
                  <a:srgbClr val="FF0000"/>
                </a:solidFill>
              </a:rPr>
              <a:t>5 –10 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Концентраты </a:t>
            </a:r>
            <a:r>
              <a:rPr lang="ru-RU" sz="2800" b="1" dirty="0">
                <a:solidFill>
                  <a:schemeClr val="accent2"/>
                </a:solidFill>
              </a:rPr>
              <a:t>   -   </a:t>
            </a:r>
            <a:r>
              <a:rPr lang="ru-RU" sz="2800" b="1" dirty="0">
                <a:solidFill>
                  <a:srgbClr val="FF0000"/>
                </a:solidFill>
              </a:rPr>
              <a:t>25 – 30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                         Патока                </a:t>
            </a:r>
            <a:r>
              <a:rPr lang="ru-RU" sz="2800" b="1" dirty="0">
                <a:solidFill>
                  <a:schemeClr val="accent2"/>
                </a:solidFill>
              </a:rPr>
              <a:t>-  </a:t>
            </a:r>
            <a:r>
              <a:rPr lang="ru-RU" sz="2800" b="1" dirty="0">
                <a:solidFill>
                  <a:srgbClr val="FF0000"/>
                </a:solidFill>
              </a:rPr>
              <a:t>10 – 15</a:t>
            </a:r>
            <a:r>
              <a:rPr lang="ru-RU" sz="2800" b="1" dirty="0">
                <a:solidFill>
                  <a:schemeClr val="accent2"/>
                </a:solidFill>
              </a:rPr>
              <a:t>  %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 на 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мезге</a:t>
            </a:r>
          </a:p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Мезга </a:t>
            </a:r>
            <a:r>
              <a:rPr lang="ru-RU" sz="2800" b="1" dirty="0">
                <a:solidFill>
                  <a:schemeClr val="accent2"/>
                </a:solidFill>
              </a:rPr>
              <a:t>                 -  </a:t>
            </a:r>
            <a:r>
              <a:rPr lang="ru-RU" sz="2800" b="1" dirty="0">
                <a:solidFill>
                  <a:srgbClr val="FF0000"/>
                </a:solidFill>
              </a:rPr>
              <a:t>50 – 65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Грубые корма   </a:t>
            </a:r>
            <a:r>
              <a:rPr lang="ru-RU" sz="2800" b="1" dirty="0">
                <a:solidFill>
                  <a:schemeClr val="accent2"/>
                </a:solidFill>
              </a:rPr>
              <a:t>-    </a:t>
            </a:r>
            <a:r>
              <a:rPr lang="ru-RU" sz="2800" b="1" dirty="0">
                <a:solidFill>
                  <a:srgbClr val="FF0000"/>
                </a:solidFill>
              </a:rPr>
              <a:t>5 –10 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Концентраты  </a:t>
            </a:r>
            <a:r>
              <a:rPr lang="ru-RU" sz="2800" b="1" dirty="0">
                <a:solidFill>
                  <a:schemeClr val="accent2"/>
                </a:solidFill>
              </a:rPr>
              <a:t>  -   </a:t>
            </a:r>
            <a:r>
              <a:rPr lang="ru-RU" sz="2800" b="1" dirty="0">
                <a:solidFill>
                  <a:srgbClr val="FF0000"/>
                </a:solidFill>
              </a:rPr>
              <a:t>25 – 30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  <a:r>
              <a:rPr lang="ru-RU" sz="2800" b="1" dirty="0">
                <a:solidFill>
                  <a:srgbClr val="000099"/>
                </a:solidFill>
              </a:rPr>
              <a:t>Патока  </a:t>
            </a:r>
            <a:r>
              <a:rPr lang="ru-RU" sz="2800" b="1" dirty="0">
                <a:solidFill>
                  <a:schemeClr val="accent2"/>
                </a:solidFill>
              </a:rPr>
              <a:t>              -  </a:t>
            </a:r>
            <a:r>
              <a:rPr lang="ru-RU" sz="2800" b="1" dirty="0">
                <a:solidFill>
                  <a:srgbClr val="FF0000"/>
                </a:solidFill>
              </a:rPr>
              <a:t>10 – 15</a:t>
            </a:r>
            <a:r>
              <a:rPr lang="ru-RU" sz="2800" b="1" dirty="0">
                <a:solidFill>
                  <a:schemeClr val="accent2"/>
                </a:solidFill>
              </a:rPr>
              <a:t>  %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639763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ОТКОРМ СКОТА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 ИСПОЛЬЗОВАНИЕМ ЖОМА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2000" b="1" dirty="0">
              <a:solidFill>
                <a:srgbClr val="CC3300"/>
              </a:solidFill>
            </a:endParaRPr>
          </a:p>
        </p:txBody>
      </p:sp>
      <p:graphicFrame>
        <p:nvGraphicFramePr>
          <p:cNvPr id="315674" name="Group 282"/>
          <p:cNvGraphicFramePr>
            <a:graphicFrameLocks noGrp="1"/>
          </p:cNvGraphicFramePr>
          <p:nvPr/>
        </p:nvGraphicFramePr>
        <p:xfrm>
          <a:off x="144463" y="1701800"/>
          <a:ext cx="8820150" cy="4895851"/>
        </p:xfrm>
        <a:graphic>
          <a:graphicData uri="http://schemas.openxmlformats.org/drawingml/2006/table">
            <a:tbl>
              <a:tblPr/>
              <a:tblGrid>
                <a:gridCol w="3852862"/>
                <a:gridCol w="1655763"/>
                <a:gridCol w="1655762"/>
                <a:gridCol w="1655763"/>
              </a:tblGrid>
              <a:tr h="419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КОРМА,   КГ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ВОЗРАСТ,   МЕС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6 - 12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12 - 18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ВЗРОСЛЫЙ СКОТ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ЖОМ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СИЛОС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КОМБИКОРМ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ПАТОКА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СЕНО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СОЛОМА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СОЛЬ ПОВАРЕННАЯ,     Г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ФОСФАТ КОРМОВОЙ,   Г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КАРБАМИД,    Г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87" name="Rectangle 280"/>
          <p:cNvSpPr>
            <a:spLocks noChangeArrowheads="1"/>
          </p:cNvSpPr>
          <p:nvPr/>
        </p:nvSpPr>
        <p:spPr bwMode="auto">
          <a:xfrm>
            <a:off x="0" y="565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6224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177800" y="384175"/>
            <a:ext cx="88582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 на 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барде</a:t>
            </a:r>
          </a:p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Барда</a:t>
            </a:r>
            <a:r>
              <a:rPr lang="ru-RU" sz="2800" b="1" dirty="0">
                <a:solidFill>
                  <a:schemeClr val="accent2"/>
                </a:solidFill>
              </a:rPr>
              <a:t>                   -  </a:t>
            </a:r>
            <a:r>
              <a:rPr lang="ru-RU" sz="2800" b="1" dirty="0">
                <a:solidFill>
                  <a:srgbClr val="FF0000"/>
                </a:solidFill>
              </a:rPr>
              <a:t>50 – 60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Грубые корма   </a:t>
            </a:r>
            <a:r>
              <a:rPr lang="ru-RU" sz="2800" b="1" dirty="0">
                <a:solidFill>
                  <a:schemeClr val="accent2"/>
                </a:solidFill>
              </a:rPr>
              <a:t>-   </a:t>
            </a:r>
            <a:r>
              <a:rPr lang="ru-RU" sz="2800" b="1" dirty="0">
                <a:solidFill>
                  <a:srgbClr val="FF0000"/>
                </a:solidFill>
              </a:rPr>
              <a:t>        25 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Концентраты    </a:t>
            </a:r>
            <a:r>
              <a:rPr lang="ru-RU" sz="2800" b="1" dirty="0">
                <a:solidFill>
                  <a:schemeClr val="accent2"/>
                </a:solidFill>
              </a:rPr>
              <a:t>-            </a:t>
            </a:r>
            <a:r>
              <a:rPr lang="ru-RU" sz="2800" b="1" dirty="0">
                <a:solidFill>
                  <a:srgbClr val="FF0000"/>
                </a:solidFill>
              </a:rPr>
              <a:t>25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Комбинированный</a:t>
            </a:r>
            <a:r>
              <a:rPr lang="ru-RU" sz="2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откорм</a:t>
            </a:r>
          </a:p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РАЦИОНА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Силос    </a:t>
            </a:r>
            <a:r>
              <a:rPr lang="ru-RU" sz="2800" b="1" dirty="0">
                <a:solidFill>
                  <a:schemeClr val="accent2"/>
                </a:solidFill>
              </a:rPr>
              <a:t>              -  </a:t>
            </a:r>
            <a:r>
              <a:rPr lang="ru-RU" sz="2800" b="1" dirty="0">
                <a:solidFill>
                  <a:srgbClr val="FF0000"/>
                </a:solidFill>
              </a:rPr>
              <a:t>30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Жом    </a:t>
            </a:r>
            <a:r>
              <a:rPr lang="ru-RU" sz="2800" b="1" dirty="0">
                <a:solidFill>
                  <a:schemeClr val="accent2"/>
                </a:solidFill>
              </a:rPr>
              <a:t>                -  </a:t>
            </a:r>
            <a:r>
              <a:rPr lang="ru-RU" sz="2800" b="1" dirty="0">
                <a:solidFill>
                  <a:srgbClr val="FF0000"/>
                </a:solidFill>
              </a:rPr>
              <a:t>30</a:t>
            </a:r>
            <a:r>
              <a:rPr lang="ru-RU" sz="2800" b="1" dirty="0">
                <a:solidFill>
                  <a:schemeClr val="accent2"/>
                </a:solidFill>
              </a:rPr>
              <a:t> 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Концентраты    </a:t>
            </a:r>
            <a:r>
              <a:rPr lang="ru-RU" sz="2800" b="1" dirty="0">
                <a:solidFill>
                  <a:schemeClr val="accent2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 30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</a:rPr>
              <a:t>                                     Грубые корма   -   </a:t>
            </a:r>
            <a:r>
              <a:rPr lang="ru-RU" sz="2800" b="1" dirty="0">
                <a:solidFill>
                  <a:srgbClr val="FF0000"/>
                </a:solidFill>
              </a:rPr>
              <a:t>5  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           </a:t>
            </a:r>
            <a:r>
              <a:rPr lang="ru-RU" sz="2800" b="1" dirty="0">
                <a:solidFill>
                  <a:srgbClr val="000099"/>
                </a:solidFill>
              </a:rPr>
              <a:t>Патока    </a:t>
            </a:r>
            <a:r>
              <a:rPr lang="ru-RU" sz="2800" b="1" dirty="0">
                <a:solidFill>
                  <a:schemeClr val="accent2"/>
                </a:solidFill>
              </a:rPr>
              <a:t>            -   </a:t>
            </a:r>
            <a:r>
              <a:rPr lang="ru-RU" sz="2800" b="1" dirty="0">
                <a:solidFill>
                  <a:srgbClr val="FF0000"/>
                </a:solidFill>
              </a:rPr>
              <a:t>5</a:t>
            </a:r>
            <a:r>
              <a:rPr lang="ru-RU" sz="2800" b="1" dirty="0">
                <a:solidFill>
                  <a:schemeClr val="accent2"/>
                </a:solidFill>
              </a:rPr>
              <a:t> %                              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179388" y="146050"/>
            <a:ext cx="8893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ТИПОВЫЕ РАЦИОНЫ СКОТА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 ВЫРАЩИВАНИИ НА МЯСО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(ВОЗРАСТ 12-18  МЕС.)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2000" b="1" dirty="0">
              <a:solidFill>
                <a:srgbClr val="CC3300"/>
              </a:solidFill>
            </a:endParaRPr>
          </a:p>
        </p:txBody>
      </p:sp>
      <p:graphicFrame>
        <p:nvGraphicFramePr>
          <p:cNvPr id="291174" name="Group 358"/>
          <p:cNvGraphicFramePr>
            <a:graphicFrameLocks noGrp="1"/>
          </p:cNvGraphicFramePr>
          <p:nvPr/>
        </p:nvGraphicFramePr>
        <p:xfrm>
          <a:off x="250825" y="1339850"/>
          <a:ext cx="8675688" cy="5086353"/>
        </p:xfrm>
        <a:graphic>
          <a:graphicData uri="http://schemas.openxmlformats.org/drawingml/2006/table">
            <a:tbl>
              <a:tblPr/>
              <a:tblGrid>
                <a:gridCol w="2249488"/>
                <a:gridCol w="1385887"/>
                <a:gridCol w="2003425"/>
                <a:gridCol w="1517650"/>
                <a:gridCol w="1519238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КОРМА,   КГ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 И П    О Т К О Р М 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СИЛОСНЫЙ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КОМБИНИРОВАН.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СЕНАЖНЫЙ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ТРАВЯНОЙ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СИЛОС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КОРНЕПЛОДЫ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СЕНАЖ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КОНЦЕНТРАТЫ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СЕНО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ПАТОКА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4534</TotalTime>
  <Words>639</Words>
  <Application>Microsoft Office PowerPoint</Application>
  <PresentationFormat>Экран (4:3)</PresentationFormat>
  <Paragraphs>237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Зоогигиена 105</dc:creator>
  <cp:lastModifiedBy>пк</cp:lastModifiedBy>
  <cp:revision>145</cp:revision>
  <dcterms:created xsi:type="dcterms:W3CDTF">1601-01-01T00:00:00Z</dcterms:created>
  <dcterms:modified xsi:type="dcterms:W3CDTF">2023-04-14T10:42:53Z</dcterms:modified>
</cp:coreProperties>
</file>